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772400" cy="100584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DC"/>
    <a:srgbClr val="0081D3"/>
    <a:srgbClr val="4BA0F7"/>
    <a:srgbClr val="00BFFF"/>
    <a:srgbClr val="518DF7"/>
    <a:srgbClr val="4C8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43"/>
    <p:restoredTop sz="94700"/>
  </p:normalViewPr>
  <p:slideViewPr>
    <p:cSldViewPr snapToGrid="0" snapToObjects="1">
      <p:cViewPr varScale="1">
        <p:scale>
          <a:sx n="56" d="100"/>
          <a:sy n="56" d="100"/>
        </p:scale>
        <p:origin x="2088" y="9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32" tIns="48317" rIns="96632" bIns="48317" rtlCol="0"/>
          <a:lstStyle>
            <a:lvl1pPr algn="r">
              <a:defRPr sz="1300"/>
            </a:lvl1pPr>
          </a:lstStyle>
          <a:p>
            <a:fld id="{53B6E138-682A-B542-84A5-7F98A84DA85A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5063" y="1200150"/>
            <a:ext cx="25050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7" rIns="96632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9"/>
            <a:ext cx="5852160" cy="3780473"/>
          </a:xfrm>
          <a:prstGeom prst="rect">
            <a:avLst/>
          </a:prstGeom>
        </p:spPr>
        <p:txBody>
          <a:bodyPr vert="horz" lIns="96632" tIns="48317" rIns="96632" bIns="4831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32" tIns="48317" rIns="96632" bIns="48317" rtlCol="0" anchor="b"/>
          <a:lstStyle>
            <a:lvl1pPr algn="r">
              <a:defRPr sz="1300"/>
            </a:lvl1pPr>
          </a:lstStyle>
          <a:p>
            <a:fld id="{C8646704-61DF-A040-8B43-91570C917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6704-61DF-A040-8B43-91570C9179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B5B-23A5-044C-9699-E2D62C3082B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A30F-EAE7-CC41-8F0D-1482C135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1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B5B-23A5-044C-9699-E2D62C3082B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A30F-EAE7-CC41-8F0D-1482C135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5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B5B-23A5-044C-9699-E2D62C3082B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A30F-EAE7-CC41-8F0D-1482C135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B5B-23A5-044C-9699-E2D62C3082B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A30F-EAE7-CC41-8F0D-1482C135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8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B5B-23A5-044C-9699-E2D62C3082B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A30F-EAE7-CC41-8F0D-1482C135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77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B5B-23A5-044C-9699-E2D62C3082B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A30F-EAE7-CC41-8F0D-1482C135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B5B-23A5-044C-9699-E2D62C3082B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A30F-EAE7-CC41-8F0D-1482C135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2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B5B-23A5-044C-9699-E2D62C3082B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A30F-EAE7-CC41-8F0D-1482C135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2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B5B-23A5-044C-9699-E2D62C3082B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A30F-EAE7-CC41-8F0D-1482C135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7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B5B-23A5-044C-9699-E2D62C3082B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A30F-EAE7-CC41-8F0D-1482C135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6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5DB5B-23A5-044C-9699-E2D62C3082B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A30F-EAE7-CC41-8F0D-1482C135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5DB5B-23A5-044C-9699-E2D62C3082B4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1A30F-EAE7-CC41-8F0D-1482C135D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E52EDD-9B13-A045-8418-C1719DCC2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907" y="807577"/>
            <a:ext cx="3139568" cy="231545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1936AA3-2041-8E45-BE67-69D86DD15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092" y="808650"/>
            <a:ext cx="3264088" cy="2314383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B969E28-D209-274D-9C09-FF73E12D8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" t="7089" r="36020" b="34674"/>
          <a:stretch/>
        </p:blipFill>
        <p:spPr>
          <a:xfrm>
            <a:off x="-2" y="8517539"/>
            <a:ext cx="2234883" cy="1540862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AB9292E-D72C-044C-824C-4A1E11DF51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35" b="15916"/>
          <a:stretch/>
        </p:blipFill>
        <p:spPr>
          <a:xfrm>
            <a:off x="-1" y="805221"/>
            <a:ext cx="1989095" cy="2322325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36F2D1EC-A797-BA48-9AA2-582F9B85FB98}"/>
              </a:ext>
            </a:extLst>
          </p:cNvPr>
          <p:cNvSpPr/>
          <p:nvPr/>
        </p:nvSpPr>
        <p:spPr>
          <a:xfrm>
            <a:off x="2724917" y="7593838"/>
            <a:ext cx="338504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KEY EVENTS</a:t>
            </a:r>
            <a:b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Offering Open &amp; </a:t>
            </a:r>
            <a:r>
              <a:rPr lang="en-US" sz="900" dirty="0">
                <a:solidFill>
                  <a:srgbClr val="0081D3"/>
                </a:solidFill>
              </a:rPr>
              <a:t>Letter of Interest Period</a:t>
            </a:r>
          </a:p>
          <a:p>
            <a:endParaRPr lang="en-US" sz="900" dirty="0">
              <a:solidFill>
                <a:srgbClr val="0081D3"/>
              </a:solidFill>
            </a:endParaRPr>
          </a:p>
          <a:p>
            <a:r>
              <a:rPr lang="en-US" sz="900" dirty="0">
                <a:solidFill>
                  <a:srgbClr val="0081D3"/>
                </a:solidFill>
              </a:rPr>
              <a:t>Due Diligence Period of Evaluation </a:t>
            </a:r>
          </a:p>
          <a:p>
            <a:endParaRPr lang="en-US" sz="900" dirty="0">
              <a:solidFill>
                <a:srgbClr val="0081D3"/>
              </a:solidFill>
            </a:endParaRPr>
          </a:p>
          <a:p>
            <a:r>
              <a:rPr lang="en-US" sz="900" dirty="0">
                <a:solidFill>
                  <a:srgbClr val="0081D3"/>
                </a:solidFill>
              </a:rPr>
              <a:t>Decide to Proceed [Deposit Non-Refundable] </a:t>
            </a:r>
            <a:br>
              <a:rPr lang="en-US" sz="900" dirty="0">
                <a:solidFill>
                  <a:srgbClr val="0081D3"/>
                </a:solidFill>
              </a:rPr>
            </a:br>
            <a:br>
              <a:rPr lang="en-US" sz="900" dirty="0">
                <a:solidFill>
                  <a:srgbClr val="0081D3"/>
                </a:solidFill>
              </a:rPr>
            </a:br>
            <a:r>
              <a:rPr lang="en-US" sz="900" dirty="0">
                <a:solidFill>
                  <a:srgbClr val="0081D3"/>
                </a:solidFill>
              </a:rPr>
              <a:t>Buy-in Funds to Escrow or Trust Account</a:t>
            </a:r>
            <a:br>
              <a:rPr lang="en-US" sz="900" dirty="0">
                <a:solidFill>
                  <a:srgbClr val="0081D3"/>
                </a:solidFill>
              </a:rPr>
            </a:br>
            <a:br>
              <a:rPr lang="en-US" sz="900" dirty="0">
                <a:solidFill>
                  <a:srgbClr val="0081D3"/>
                </a:solidFill>
              </a:rPr>
            </a:br>
            <a:r>
              <a:rPr lang="en-US" sz="900" dirty="0">
                <a:solidFill>
                  <a:srgbClr val="0081D3"/>
                </a:solidFill>
              </a:rPr>
              <a:t>Closing</a:t>
            </a:r>
            <a:br>
              <a:rPr lang="en-US" sz="900" dirty="0">
                <a:solidFill>
                  <a:srgbClr val="0081D3"/>
                </a:solidFill>
              </a:rPr>
            </a:br>
            <a:endParaRPr lang="en-US" sz="900" dirty="0">
              <a:solidFill>
                <a:srgbClr val="0081D3"/>
              </a:solidFill>
            </a:endParaRPr>
          </a:p>
          <a:p>
            <a:r>
              <a:rPr lang="en-US" sz="900" dirty="0">
                <a:solidFill>
                  <a:srgbClr val="0081D3"/>
                </a:solidFill>
              </a:rPr>
              <a:t>Cash Flow Distribution Starts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E478D6-AC9E-2740-B35E-DF34E398658C}"/>
              </a:ext>
            </a:extLst>
          </p:cNvPr>
          <p:cNvSpPr/>
          <p:nvPr/>
        </p:nvSpPr>
        <p:spPr>
          <a:xfrm>
            <a:off x="-1" y="3426539"/>
            <a:ext cx="7316641" cy="2360000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t="100000" r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Parallelogram 109">
            <a:extLst>
              <a:ext uri="{FF2B5EF4-FFF2-40B4-BE49-F238E27FC236}">
                <a16:creationId xmlns:a16="http://schemas.microsoft.com/office/drawing/2014/main" id="{53D5E37A-1DD1-C241-A356-01DAC2CB0E36}"/>
              </a:ext>
            </a:extLst>
          </p:cNvPr>
          <p:cNvSpPr/>
          <p:nvPr/>
        </p:nvSpPr>
        <p:spPr>
          <a:xfrm>
            <a:off x="2918807" y="801558"/>
            <a:ext cx="4538495" cy="2321971"/>
          </a:xfrm>
          <a:prstGeom prst="parallelogram">
            <a:avLst/>
          </a:prstGeom>
          <a:solidFill>
            <a:schemeClr val="tx2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CF51819-EE5F-CB48-8480-7000F493220B}"/>
              </a:ext>
            </a:extLst>
          </p:cNvPr>
          <p:cNvSpPr txBox="1">
            <a:spLocks/>
          </p:cNvSpPr>
          <p:nvPr/>
        </p:nvSpPr>
        <p:spPr>
          <a:xfrm>
            <a:off x="2903519" y="1079129"/>
            <a:ext cx="4582855" cy="184376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61000"/>
              </a:srgb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Adobe Caslon" pitchFamily="2" charset="0"/>
              </a:rPr>
              <a:t>Private Equity Offering, Phase II</a:t>
            </a:r>
          </a:p>
          <a:p>
            <a:r>
              <a:rPr lang="en-US" sz="3200" dirty="0">
                <a:solidFill>
                  <a:schemeClr val="bg1"/>
                </a:solidFill>
                <a:latin typeface="Adobe Caslon" pitchFamily="2" charset="0"/>
              </a:rPr>
              <a:t>$600,000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990F2EE-B860-3948-86EB-14548B53475C}"/>
              </a:ext>
            </a:extLst>
          </p:cNvPr>
          <p:cNvSpPr/>
          <p:nvPr/>
        </p:nvSpPr>
        <p:spPr>
          <a:xfrm>
            <a:off x="2573075" y="9721603"/>
            <a:ext cx="25523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effectLst/>
                <a:latin typeface="Corbel" panose="020B0503020204020204" pitchFamily="34" charset="0"/>
              </a:rPr>
              <a:t>© 2021 International Partners, LLC All rights reserved. </a:t>
            </a:r>
            <a:endParaRPr lang="en-US" sz="800" dirty="0">
              <a:latin typeface="Corbel" panose="020B0503020204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1105503-C96C-7A47-831C-0335BBEA537B}"/>
              </a:ext>
            </a:extLst>
          </p:cNvPr>
          <p:cNvSpPr/>
          <p:nvPr/>
        </p:nvSpPr>
        <p:spPr>
          <a:xfrm>
            <a:off x="3062543" y="6007605"/>
            <a:ext cx="4254097" cy="1284740"/>
          </a:xfrm>
          <a:prstGeom prst="rect">
            <a:avLst/>
          </a:prstGeom>
          <a:noFill/>
          <a:ln>
            <a:solidFill>
              <a:srgbClr val="4BA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ubtitle 2">
            <a:extLst>
              <a:ext uri="{FF2B5EF4-FFF2-40B4-BE49-F238E27FC236}">
                <a16:creationId xmlns:a16="http://schemas.microsoft.com/office/drawing/2014/main" id="{2342301A-9577-1B43-B81C-5828F268B1DB}"/>
              </a:ext>
            </a:extLst>
          </p:cNvPr>
          <p:cNvSpPr txBox="1">
            <a:spLocks/>
          </p:cNvSpPr>
          <p:nvPr/>
        </p:nvSpPr>
        <p:spPr>
          <a:xfrm>
            <a:off x="314680" y="3443250"/>
            <a:ext cx="6829460" cy="2340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International Partners, LLC purchased this Apartment Community in 2003 consisting of 56 units all sized as 2 bedrooms &amp; 1 bathroom.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The Class B Apartment Community is located in the California Central Valley and is valued at well over $7mm.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Since acquisition in 2003 the community has been professionally managed and essentially at full occupancy [95% - 100%].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A complete +$1mm renovation of the community was done between 2015 – 2020 and is now a “Best-in-Class” asset competitive with comparable apartments.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In 2020, we completed the 1st of a two phase equity recapitalization of about $2mm.  The 2nd and final phase is being made available by the redemption or sale of $0.6mm equity by a couple of new partners.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With a completely renovated asset and no major capital expenditures for the upcoming 5 year investment period, the asset will generate exceptionally strong cash flow with moderate to strong appreciation in value.  Accordingly, these factors provide a uniquely great opportunity for new investors to ride the next wave of increased cash flow and growth in value. 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The Phase II $0.6mm buy-in will represent about 20% of the equity.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bg1"/>
                </a:solidFill>
              </a:rPr>
              <a:t>The investment holding period is 5 years to coincide with the next capital event and option to exit if so desired.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BCB930C3-DAD3-E249-ADDE-DF0DF15506D0}"/>
              </a:ext>
            </a:extLst>
          </p:cNvPr>
          <p:cNvSpPr txBox="1">
            <a:spLocks/>
          </p:cNvSpPr>
          <p:nvPr/>
        </p:nvSpPr>
        <p:spPr>
          <a:xfrm>
            <a:off x="320514" y="3195328"/>
            <a:ext cx="4205578" cy="404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00A0DC"/>
                </a:solidFill>
              </a:rPr>
              <a:t>DEAL STORY &amp; OPPORTUNITY</a:t>
            </a:r>
            <a:endParaRPr lang="en-US" sz="1800" dirty="0">
              <a:solidFill>
                <a:srgbClr val="00A0DC"/>
              </a:solidFill>
              <a:latin typeface="+mj-lt"/>
            </a:endParaRP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9B3D2204-DB33-3944-9BBF-7338967507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7340" y="231165"/>
            <a:ext cx="3672840" cy="373429"/>
          </a:xfrm>
          <a:prstGeom prst="rect">
            <a:avLst/>
          </a:prstGeom>
        </p:spPr>
      </p:pic>
      <p:sp>
        <p:nvSpPr>
          <p:cNvPr id="115" name="Subtitle 2">
            <a:extLst>
              <a:ext uri="{FF2B5EF4-FFF2-40B4-BE49-F238E27FC236}">
                <a16:creationId xmlns:a16="http://schemas.microsoft.com/office/drawing/2014/main" id="{191389C0-92ED-664D-A40F-538463866FDE}"/>
              </a:ext>
            </a:extLst>
          </p:cNvPr>
          <p:cNvSpPr txBox="1">
            <a:spLocks/>
          </p:cNvSpPr>
          <p:nvPr/>
        </p:nvSpPr>
        <p:spPr>
          <a:xfrm>
            <a:off x="132510" y="236277"/>
            <a:ext cx="4286588" cy="477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070C0"/>
                </a:solidFill>
                <a:latin typeface="+mj-lt"/>
              </a:rPr>
              <a:t>Commercial Real Estate Investment</a:t>
            </a:r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8EDAC22-B931-194C-A86C-5ED22DE09347}"/>
              </a:ext>
            </a:extLst>
          </p:cNvPr>
          <p:cNvCxnSpPr>
            <a:cxnSpLocks/>
          </p:cNvCxnSpPr>
          <p:nvPr/>
        </p:nvCxnSpPr>
        <p:spPr>
          <a:xfrm>
            <a:off x="4673060" y="6098363"/>
            <a:ext cx="12055" cy="111235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ubtitle 2">
            <a:extLst>
              <a:ext uri="{FF2B5EF4-FFF2-40B4-BE49-F238E27FC236}">
                <a16:creationId xmlns:a16="http://schemas.microsoft.com/office/drawing/2014/main" id="{9092DA16-0B1C-394A-BD7A-E2215F7A7D5C}"/>
              </a:ext>
            </a:extLst>
          </p:cNvPr>
          <p:cNvSpPr txBox="1">
            <a:spLocks/>
          </p:cNvSpPr>
          <p:nvPr/>
        </p:nvSpPr>
        <p:spPr>
          <a:xfrm>
            <a:off x="2982421" y="5745829"/>
            <a:ext cx="2740471" cy="476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00A0DC"/>
                </a:solidFill>
              </a:rPr>
              <a:t>VALUE PROPOSITION</a:t>
            </a:r>
            <a:endParaRPr lang="en-US" sz="1800" dirty="0">
              <a:solidFill>
                <a:srgbClr val="00A0DC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FE96EE-BC3A-CC4D-A0F3-FECE05ED20A0}"/>
              </a:ext>
            </a:extLst>
          </p:cNvPr>
          <p:cNvSpPr/>
          <p:nvPr/>
        </p:nvSpPr>
        <p:spPr>
          <a:xfrm>
            <a:off x="3111889" y="6076242"/>
            <a:ext cx="1478403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RETURNS</a:t>
            </a:r>
            <a:br>
              <a:rPr lang="en-US" sz="900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900" i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Based on 5 Year Average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Cash on Cash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Equity Multiple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Internal Rate of Return</a:t>
            </a:r>
            <a:endParaRPr lang="en-US" sz="900" dirty="0">
              <a:solidFill>
                <a:srgbClr val="0081D3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D67161F-3FCF-A94B-9FFA-0FF4532AC8C4}"/>
              </a:ext>
            </a:extLst>
          </p:cNvPr>
          <p:cNvSpPr/>
          <p:nvPr/>
        </p:nvSpPr>
        <p:spPr>
          <a:xfrm>
            <a:off x="4658046" y="6076241"/>
            <a:ext cx="1248089" cy="139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COVID-19, Vaccine Era </a:t>
            </a:r>
            <a:b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CONSERVATIVE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10.2%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2.85x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25.95%</a:t>
            </a:r>
            <a:endParaRPr lang="en-US" sz="900" dirty="0">
              <a:solidFill>
                <a:srgbClr val="0081D3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dirty="0">
              <a:solidFill>
                <a:srgbClr val="00A0DC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FBCA442-0F5A-2C4C-90AB-8FA5E046508E}"/>
              </a:ext>
            </a:extLst>
          </p:cNvPr>
          <p:cNvSpPr/>
          <p:nvPr/>
        </p:nvSpPr>
        <p:spPr>
          <a:xfrm>
            <a:off x="6007789" y="6076241"/>
            <a:ext cx="1281965" cy="1385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COVID-19, Vaccine Era</a:t>
            </a:r>
            <a:b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OPTIMISTIC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</a:rPr>
              <a:t>10.8%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</a:rPr>
              <a:t>3.25x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chemeClr val="accent1"/>
                </a:solidFill>
                <a:cs typeface="Arial" panose="020B0604020202020204" pitchFamily="34" charset="0"/>
              </a:rPr>
              <a:t>29.49%</a:t>
            </a:r>
            <a:endParaRPr lang="en-US" sz="900" dirty="0">
              <a:solidFill>
                <a:schemeClr val="accent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b="1" dirty="0">
              <a:solidFill>
                <a:srgbClr val="00A0DC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007488A-2D8D-EE43-AD56-775BE1C94621}"/>
              </a:ext>
            </a:extLst>
          </p:cNvPr>
          <p:cNvCxnSpPr>
            <a:cxnSpLocks/>
          </p:cNvCxnSpPr>
          <p:nvPr/>
        </p:nvCxnSpPr>
        <p:spPr>
          <a:xfrm>
            <a:off x="6007789" y="6098363"/>
            <a:ext cx="0" cy="111235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D0EE48D-9301-874F-9CF7-DA3FF4C153A2}"/>
              </a:ext>
            </a:extLst>
          </p:cNvPr>
          <p:cNvCxnSpPr>
            <a:cxnSpLocks/>
          </p:cNvCxnSpPr>
          <p:nvPr/>
        </p:nvCxnSpPr>
        <p:spPr>
          <a:xfrm>
            <a:off x="3197174" y="6494112"/>
            <a:ext cx="399092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AD54D22-50EE-2143-AF47-E8182C91CF62}"/>
              </a:ext>
            </a:extLst>
          </p:cNvPr>
          <p:cNvSpPr/>
          <p:nvPr/>
        </p:nvSpPr>
        <p:spPr>
          <a:xfrm>
            <a:off x="2675571" y="7525200"/>
            <a:ext cx="4641069" cy="2172690"/>
          </a:xfrm>
          <a:prstGeom prst="rect">
            <a:avLst/>
          </a:prstGeom>
          <a:noFill/>
          <a:ln>
            <a:solidFill>
              <a:srgbClr val="4BA0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ubtitle 2">
            <a:extLst>
              <a:ext uri="{FF2B5EF4-FFF2-40B4-BE49-F238E27FC236}">
                <a16:creationId xmlns:a16="http://schemas.microsoft.com/office/drawing/2014/main" id="{69852FA6-08FF-324A-BB28-29A15B6F7A62}"/>
              </a:ext>
            </a:extLst>
          </p:cNvPr>
          <p:cNvSpPr txBox="1">
            <a:spLocks/>
          </p:cNvSpPr>
          <p:nvPr/>
        </p:nvSpPr>
        <p:spPr>
          <a:xfrm>
            <a:off x="2595449" y="7262227"/>
            <a:ext cx="3065737" cy="603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00A0DC"/>
                </a:solidFill>
              </a:rPr>
              <a:t>TIMELINE</a:t>
            </a:r>
            <a:endParaRPr lang="en-US" sz="1800" dirty="0">
              <a:solidFill>
                <a:srgbClr val="00A0DC"/>
              </a:solidFill>
              <a:latin typeface="+mj-lt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91CA0572-FD68-D44F-BC19-2737BDD5BFD5}"/>
              </a:ext>
            </a:extLst>
          </p:cNvPr>
          <p:cNvSpPr/>
          <p:nvPr/>
        </p:nvSpPr>
        <p:spPr>
          <a:xfrm>
            <a:off x="6007788" y="7586088"/>
            <a:ext cx="1358197" cy="198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KEY DATES:  2021</a:t>
            </a:r>
            <a:b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  1  –   June 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June  1  –   20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June   1  –   20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June  21  –  25 </a:t>
            </a:r>
          </a:p>
          <a:p>
            <a:endParaRPr lang="en-US" sz="400" dirty="0">
              <a:solidFill>
                <a:srgbClr val="0081D3"/>
              </a:solidFill>
              <a:cs typeface="Arial" panose="020B0604020202020204" pitchFamily="34" charset="0"/>
            </a:endParaRPr>
          </a:p>
          <a:p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July   1, 2021 </a:t>
            </a:r>
          </a:p>
          <a:p>
            <a:endParaRPr lang="en-US" sz="700" dirty="0">
              <a:solidFill>
                <a:srgbClr val="0081D3"/>
              </a:solidFill>
              <a:cs typeface="Arial" panose="020B0604020202020204" pitchFamily="34" charset="0"/>
            </a:endParaRPr>
          </a:p>
          <a:p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October 2021</a:t>
            </a:r>
            <a:endParaRPr lang="en-US" sz="900" dirty="0">
              <a:solidFill>
                <a:srgbClr val="0081D3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900" dirty="0">
              <a:solidFill>
                <a:srgbClr val="00A0DC"/>
              </a:solidFill>
            </a:endParaRP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54416E2A-078F-5C44-B070-25E73794B47A}"/>
              </a:ext>
            </a:extLst>
          </p:cNvPr>
          <p:cNvCxnSpPr>
            <a:cxnSpLocks/>
          </p:cNvCxnSpPr>
          <p:nvPr/>
        </p:nvCxnSpPr>
        <p:spPr>
          <a:xfrm>
            <a:off x="6027692" y="7603777"/>
            <a:ext cx="0" cy="1987482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C6560AAC-26D4-6D42-8ABD-6A250D878BD4}"/>
              </a:ext>
            </a:extLst>
          </p:cNvPr>
          <p:cNvCxnSpPr>
            <a:cxnSpLocks/>
          </p:cNvCxnSpPr>
          <p:nvPr/>
        </p:nvCxnSpPr>
        <p:spPr>
          <a:xfrm>
            <a:off x="2810202" y="7848080"/>
            <a:ext cx="4355126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Subtitle 2">
            <a:extLst>
              <a:ext uri="{FF2B5EF4-FFF2-40B4-BE49-F238E27FC236}">
                <a16:creationId xmlns:a16="http://schemas.microsoft.com/office/drawing/2014/main" id="{B3B6AF95-7365-7A44-BCF1-D22785DA950D}"/>
              </a:ext>
            </a:extLst>
          </p:cNvPr>
          <p:cNvSpPr txBox="1">
            <a:spLocks/>
          </p:cNvSpPr>
          <p:nvPr/>
        </p:nvSpPr>
        <p:spPr>
          <a:xfrm>
            <a:off x="465556" y="6054194"/>
            <a:ext cx="1672505" cy="63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00A0DC"/>
                </a:solidFill>
              </a:rPr>
              <a:t>INVESTMENT </a:t>
            </a:r>
            <a:br>
              <a:rPr lang="en-US" sz="1800" b="1" dirty="0">
                <a:solidFill>
                  <a:srgbClr val="00A0DC"/>
                </a:solidFill>
              </a:rPr>
            </a:br>
            <a:r>
              <a:rPr lang="en-US" sz="1800" b="1" dirty="0">
                <a:solidFill>
                  <a:srgbClr val="00A0DC"/>
                </a:solidFill>
              </a:rPr>
              <a:t>AMOUNT </a:t>
            </a:r>
            <a:r>
              <a:rPr lang="en-US" sz="900" b="1" dirty="0">
                <a:solidFill>
                  <a:srgbClr val="00A0D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BUY-IN</a:t>
            </a:r>
            <a:endParaRPr lang="en-US" sz="900" b="1" dirty="0">
              <a:solidFill>
                <a:srgbClr val="00A0DC"/>
              </a:solidFill>
            </a:endParaRPr>
          </a:p>
        </p:txBody>
      </p:sp>
      <p:sp>
        <p:nvSpPr>
          <p:cNvPr id="130" name="Subtitle 2">
            <a:extLst>
              <a:ext uri="{FF2B5EF4-FFF2-40B4-BE49-F238E27FC236}">
                <a16:creationId xmlns:a16="http://schemas.microsoft.com/office/drawing/2014/main" id="{62F7626D-0CCE-A540-939D-71100021EB1A}"/>
              </a:ext>
            </a:extLst>
          </p:cNvPr>
          <p:cNvSpPr txBox="1">
            <a:spLocks/>
          </p:cNvSpPr>
          <p:nvPr/>
        </p:nvSpPr>
        <p:spPr>
          <a:xfrm>
            <a:off x="466388" y="6664919"/>
            <a:ext cx="1672505" cy="63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>
                <a:solidFill>
                  <a:srgbClr val="0081D3"/>
                </a:solidFill>
              </a:rPr>
              <a:t>$135,000 </a:t>
            </a:r>
            <a:br>
              <a:rPr lang="en-US" sz="1800" dirty="0">
                <a:solidFill>
                  <a:srgbClr val="0081D3"/>
                </a:solidFill>
              </a:rPr>
            </a:br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Minimum</a:t>
            </a:r>
            <a:endParaRPr lang="en-US" sz="900" dirty="0">
              <a:solidFill>
                <a:srgbClr val="0081D3"/>
              </a:solidFill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AD11042-6227-D34E-A48D-9BA0E3DAB2AA}"/>
              </a:ext>
            </a:extLst>
          </p:cNvPr>
          <p:cNvCxnSpPr>
            <a:cxnSpLocks/>
          </p:cNvCxnSpPr>
          <p:nvPr/>
        </p:nvCxnSpPr>
        <p:spPr>
          <a:xfrm>
            <a:off x="544749" y="6633551"/>
            <a:ext cx="136307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Subtitle 2">
            <a:extLst>
              <a:ext uri="{FF2B5EF4-FFF2-40B4-BE49-F238E27FC236}">
                <a16:creationId xmlns:a16="http://schemas.microsoft.com/office/drawing/2014/main" id="{45CCC0B3-1D72-5649-ABD9-413E4D1AB398}"/>
              </a:ext>
            </a:extLst>
          </p:cNvPr>
          <p:cNvSpPr txBox="1">
            <a:spLocks/>
          </p:cNvSpPr>
          <p:nvPr/>
        </p:nvSpPr>
        <p:spPr>
          <a:xfrm>
            <a:off x="466388" y="7110396"/>
            <a:ext cx="1472279" cy="63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>
                <a:solidFill>
                  <a:srgbClr val="0081D3"/>
                </a:solidFill>
              </a:rPr>
              <a:t>$600,000 </a:t>
            </a:r>
            <a:br>
              <a:rPr lang="en-US" sz="1800" dirty="0">
                <a:solidFill>
                  <a:srgbClr val="0081D3"/>
                </a:solidFill>
              </a:rPr>
            </a:br>
            <a:r>
              <a:rPr lang="en-US" sz="900" dirty="0">
                <a:solidFill>
                  <a:srgbClr val="0081D3"/>
                </a:solidFill>
                <a:cs typeface="Arial" panose="020B0604020202020204" pitchFamily="34" charset="0"/>
              </a:rPr>
              <a:t>Maximum</a:t>
            </a:r>
            <a:endParaRPr lang="en-US" sz="900" dirty="0">
              <a:solidFill>
                <a:srgbClr val="0081D3"/>
              </a:solidFill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AFDA6BD-4E71-A449-8D6F-5B057D42E229}"/>
              </a:ext>
            </a:extLst>
          </p:cNvPr>
          <p:cNvCxnSpPr>
            <a:cxnSpLocks/>
          </p:cNvCxnSpPr>
          <p:nvPr/>
        </p:nvCxnSpPr>
        <p:spPr>
          <a:xfrm>
            <a:off x="444435" y="6003973"/>
            <a:ext cx="0" cy="1632574"/>
          </a:xfrm>
          <a:prstGeom prst="line">
            <a:avLst/>
          </a:prstGeom>
          <a:ln w="12700">
            <a:solidFill>
              <a:srgbClr val="4BA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DA6DDF8-09E3-A94A-A7A0-BBA9CFDD2D7A}"/>
              </a:ext>
            </a:extLst>
          </p:cNvPr>
          <p:cNvCxnSpPr>
            <a:cxnSpLocks/>
          </p:cNvCxnSpPr>
          <p:nvPr/>
        </p:nvCxnSpPr>
        <p:spPr>
          <a:xfrm flipH="1">
            <a:off x="441597" y="6003973"/>
            <a:ext cx="358376" cy="0"/>
          </a:xfrm>
          <a:prstGeom prst="line">
            <a:avLst/>
          </a:prstGeom>
          <a:ln w="12700">
            <a:solidFill>
              <a:srgbClr val="4BA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1BAD2D1-76A9-7C4C-97AC-48B848F3D071}"/>
              </a:ext>
            </a:extLst>
          </p:cNvPr>
          <p:cNvCxnSpPr>
            <a:cxnSpLocks/>
          </p:cNvCxnSpPr>
          <p:nvPr/>
        </p:nvCxnSpPr>
        <p:spPr>
          <a:xfrm flipH="1">
            <a:off x="441597" y="7636051"/>
            <a:ext cx="358376" cy="0"/>
          </a:xfrm>
          <a:prstGeom prst="line">
            <a:avLst/>
          </a:prstGeom>
          <a:ln w="12700">
            <a:solidFill>
              <a:srgbClr val="4BA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FDCC598-09E9-E144-B889-F66C03A04873}"/>
              </a:ext>
            </a:extLst>
          </p:cNvPr>
          <p:cNvSpPr/>
          <p:nvPr/>
        </p:nvSpPr>
        <p:spPr>
          <a:xfrm>
            <a:off x="401292" y="7812487"/>
            <a:ext cx="21694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00A0DC"/>
                </a:solidFill>
              </a:rPr>
              <a:t>FOR MORE INFO Visit</a:t>
            </a:r>
            <a:r>
              <a:rPr lang="en-US" sz="900" b="1" dirty="0">
                <a:solidFill>
                  <a:srgbClr val="0081D3"/>
                </a:solidFill>
              </a:rPr>
              <a:t>:  www.ipllcinvestments.com/featured-offering/ or www.ipllcinvestments.com/</a:t>
            </a:r>
            <a:endParaRPr lang="en-US" sz="900" b="1" u="sng" dirty="0">
              <a:solidFill>
                <a:srgbClr val="0081D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522EF-5CC0-411B-9003-6065B3AC1F78}"/>
              </a:ext>
            </a:extLst>
          </p:cNvPr>
          <p:cNvSpPr txBox="1"/>
          <p:nvPr/>
        </p:nvSpPr>
        <p:spPr>
          <a:xfrm rot="19172353">
            <a:off x="-1200652" y="1502075"/>
            <a:ext cx="626311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highlight>
                  <a:srgbClr val="FF0000"/>
                </a:highlight>
              </a:rPr>
              <a:t>Closed and  Over Subscribed</a:t>
            </a:r>
          </a:p>
        </p:txBody>
      </p:sp>
    </p:spTree>
    <p:extLst>
      <p:ext uri="{BB962C8B-B14F-4D97-AF65-F5344CB8AC3E}">
        <p14:creationId xmlns:p14="http://schemas.microsoft.com/office/powerpoint/2010/main" val="128564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3174</TotalTime>
  <Words>405</Words>
  <Application>Microsoft Office PowerPoint</Application>
  <PresentationFormat>Custom</PresentationFormat>
  <Paragraphs>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Caslon</vt:lpstr>
      <vt:lpstr>Arial</vt:lpstr>
      <vt:lpstr>Calibri</vt:lpstr>
      <vt:lpstr>Calibri Light</vt:lpstr>
      <vt:lpstr>Corbel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Mazur</dc:creator>
  <cp:lastModifiedBy>Stephen Scott</cp:lastModifiedBy>
  <cp:revision>142</cp:revision>
  <cp:lastPrinted>2021-04-20T05:06:07Z</cp:lastPrinted>
  <dcterms:created xsi:type="dcterms:W3CDTF">2019-05-14T20:42:24Z</dcterms:created>
  <dcterms:modified xsi:type="dcterms:W3CDTF">2021-08-21T21:03:03Z</dcterms:modified>
</cp:coreProperties>
</file>